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1" r:id="rId4"/>
  </p:sldMasterIdLst>
  <p:notesMasterIdLst>
    <p:notesMasterId r:id="rId21"/>
  </p:notesMasterIdLst>
  <p:sldIdLst>
    <p:sldId id="316" r:id="rId5"/>
    <p:sldId id="302" r:id="rId6"/>
    <p:sldId id="265" r:id="rId7"/>
    <p:sldId id="317" r:id="rId8"/>
    <p:sldId id="331" r:id="rId9"/>
    <p:sldId id="318" r:id="rId10"/>
    <p:sldId id="291" r:id="rId11"/>
    <p:sldId id="319" r:id="rId12"/>
    <p:sldId id="332" r:id="rId13"/>
    <p:sldId id="320" r:id="rId14"/>
    <p:sldId id="333" r:id="rId15"/>
    <p:sldId id="334" r:id="rId16"/>
    <p:sldId id="335" r:id="rId17"/>
    <p:sldId id="321" r:id="rId18"/>
    <p:sldId id="322" r:id="rId19"/>
    <p:sldId id="272" r:id="rId20"/>
  </p:sldIdLst>
  <p:sldSz cx="9144000" cy="5143500" type="screen16x9"/>
  <p:notesSz cx="6858000" cy="9144000"/>
  <p:embeddedFontLst>
    <p:embeddedFont>
      <p:font typeface="Century Gothic" panose="020B0502020202020204" pitchFamily="34" charset="0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89" roundtripDataSignature="AMtx7mhwFzdV1RQWT0+yRhKLCIJdYxHt+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4E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52C8929-076E-8527-ECDD-C56A7DAE4DD5}" v="30" dt="2023-06-22T13:56:50.643"/>
    <p1510:client id="{14B4C99A-F1C3-5427-9666-E2F12E302D03}" v="5" dt="2023-06-27T21:31:29.953"/>
    <p1510:client id="{25A78222-0ECE-19BF-0D06-55146FE4B128}" v="346" dt="2023-04-18T14:00:35.650"/>
    <p1510:client id="{59FC8BF6-E761-4394-81BE-DA2CF32DA88D}" v="6" dt="2023-06-06T15:15:58.654"/>
    <p1510:client id="{5E77F0BB-BB14-227A-A67D-3A227C58573B}" v="12" dt="2023-07-14T13:46:16.989"/>
    <p1510:client id="{723D2B0D-65D2-2A9F-7F72-0633A509818F}" v="601" dt="2023-04-25T20:47:31.791"/>
    <p1510:client id="{7FE32721-0804-C5F7-FEF2-A5F0F23050AC}" v="1" dt="2023-06-06T12:54:58.079"/>
    <p1510:client id="{A37FAD93-91EA-4162-3A07-C7FF376E34B4}" v="72" dt="2023-04-25T20:58:39.728"/>
    <p1510:client id="{CD8C164C-87A1-BB97-066D-0B7815837E4B}" v="25" dt="2023-04-10T20:44:03.814"/>
    <p1510:client id="{D475CCC4-3204-0CD3-50D0-418CF27B6C32}" v="107" dt="2023-05-24T18:43:14.958"/>
    <p1510:client id="{E2911F31-8606-1CD3-0F7F-700B549029A5}" v="9" dt="2023-07-14T14:54:44.064"/>
    <p1510:client id="{F0B1B5D5-EE38-7455-F6C0-3D9834D2CB28}" v="282" dt="2023-06-06T14:25:43.82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56" autoAdjust="0"/>
    <p:restoredTop sz="94660"/>
  </p:normalViewPr>
  <p:slideViewPr>
    <p:cSldViewPr snapToGrid="0">
      <p:cViewPr varScale="1">
        <p:scale>
          <a:sx n="133" d="100"/>
          <a:sy n="133" d="100"/>
        </p:scale>
        <p:origin x="2550" y="12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93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89" Type="http://customschemas.google.com/relationships/presentationmetadata" Target="meta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4.fntdata"/><Relationship Id="rId92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91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3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2.fntdata"/><Relationship Id="rId90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94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93812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48735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0027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86249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32335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692799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9946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0a057ae1a2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7" name="Google Shape;257;g10a057ae1a2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Exemplo de slide de transição para uma parte prática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77299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205504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14415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99403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70604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32486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06276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10667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4267"/>
            </a:lvl1pPr>
            <a:lvl2pPr marL="812810" indent="0" algn="ctr">
              <a:buNone/>
              <a:defRPr sz="3556"/>
            </a:lvl2pPr>
            <a:lvl3pPr marL="1625620" indent="0" algn="ctr">
              <a:buNone/>
              <a:defRPr sz="3200"/>
            </a:lvl3pPr>
            <a:lvl4pPr marL="2438430" indent="0" algn="ctr">
              <a:buNone/>
              <a:defRPr sz="2844"/>
            </a:lvl4pPr>
            <a:lvl5pPr marL="3251241" indent="0" algn="ctr">
              <a:buNone/>
              <a:defRPr sz="2844"/>
            </a:lvl5pPr>
            <a:lvl6pPr marL="4064051" indent="0" algn="ctr">
              <a:buNone/>
              <a:defRPr sz="2844"/>
            </a:lvl6pPr>
            <a:lvl7pPr marL="4876861" indent="0" algn="ctr">
              <a:buNone/>
              <a:defRPr sz="2844"/>
            </a:lvl7pPr>
            <a:lvl8pPr marL="5689671" indent="0" algn="ctr">
              <a:buNone/>
              <a:defRPr sz="2844"/>
            </a:lvl8pPr>
            <a:lvl9pPr marL="6502481" indent="0" algn="ctr">
              <a:buNone/>
              <a:defRPr sz="2844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621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127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421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1_Title slid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g109ffa863cd_0_28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‹#›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942748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105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10667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4267">
                <a:solidFill>
                  <a:schemeClr val="tx1">
                    <a:tint val="75000"/>
                  </a:schemeClr>
                </a:solidFill>
              </a:defRPr>
            </a:lvl1pPr>
            <a:lvl2pPr marL="812810" indent="0">
              <a:buNone/>
              <a:defRPr sz="3556">
                <a:solidFill>
                  <a:schemeClr val="tx1">
                    <a:tint val="75000"/>
                  </a:schemeClr>
                </a:solidFill>
              </a:defRPr>
            </a:lvl2pPr>
            <a:lvl3pPr marL="162562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3pPr>
            <a:lvl4pPr marL="2438430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4pPr>
            <a:lvl5pPr marL="3251241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5pPr>
            <a:lvl6pPr marL="4064051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6pPr>
            <a:lvl7pPr marL="4876861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7pPr>
            <a:lvl8pPr marL="5689671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8pPr>
            <a:lvl9pPr marL="6502481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170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453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4267" b="1"/>
            </a:lvl1pPr>
            <a:lvl2pPr marL="812810" indent="0">
              <a:buNone/>
              <a:defRPr sz="3556" b="1"/>
            </a:lvl2pPr>
            <a:lvl3pPr marL="1625620" indent="0">
              <a:buNone/>
              <a:defRPr sz="3200" b="1"/>
            </a:lvl3pPr>
            <a:lvl4pPr marL="2438430" indent="0">
              <a:buNone/>
              <a:defRPr sz="2844" b="1"/>
            </a:lvl4pPr>
            <a:lvl5pPr marL="3251241" indent="0">
              <a:buNone/>
              <a:defRPr sz="2844" b="1"/>
            </a:lvl5pPr>
            <a:lvl6pPr marL="4064051" indent="0">
              <a:buNone/>
              <a:defRPr sz="2844" b="1"/>
            </a:lvl6pPr>
            <a:lvl7pPr marL="4876861" indent="0">
              <a:buNone/>
              <a:defRPr sz="2844" b="1"/>
            </a:lvl7pPr>
            <a:lvl8pPr marL="5689671" indent="0">
              <a:buNone/>
              <a:defRPr sz="2844" b="1"/>
            </a:lvl8pPr>
            <a:lvl9pPr marL="6502481" indent="0">
              <a:buNone/>
              <a:defRPr sz="284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4267" b="1"/>
            </a:lvl1pPr>
            <a:lvl2pPr marL="812810" indent="0">
              <a:buNone/>
              <a:defRPr sz="3556" b="1"/>
            </a:lvl2pPr>
            <a:lvl3pPr marL="1625620" indent="0">
              <a:buNone/>
              <a:defRPr sz="3200" b="1"/>
            </a:lvl3pPr>
            <a:lvl4pPr marL="2438430" indent="0">
              <a:buNone/>
              <a:defRPr sz="2844" b="1"/>
            </a:lvl4pPr>
            <a:lvl5pPr marL="3251241" indent="0">
              <a:buNone/>
              <a:defRPr sz="2844" b="1"/>
            </a:lvl5pPr>
            <a:lvl6pPr marL="4064051" indent="0">
              <a:buNone/>
              <a:defRPr sz="2844" b="1"/>
            </a:lvl6pPr>
            <a:lvl7pPr marL="4876861" indent="0">
              <a:buNone/>
              <a:defRPr sz="2844" b="1"/>
            </a:lvl7pPr>
            <a:lvl8pPr marL="5689671" indent="0">
              <a:buNone/>
              <a:defRPr sz="2844" b="1"/>
            </a:lvl8pPr>
            <a:lvl9pPr marL="6502481" indent="0">
              <a:buNone/>
              <a:defRPr sz="284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1/18/2024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494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1/18/2024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10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1/18/2024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732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568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5689"/>
            </a:lvl1pPr>
            <a:lvl2pPr>
              <a:defRPr sz="4978"/>
            </a:lvl2pPr>
            <a:lvl3pPr>
              <a:defRPr sz="4267"/>
            </a:lvl3pPr>
            <a:lvl4pPr>
              <a:defRPr sz="3556"/>
            </a:lvl4pPr>
            <a:lvl5pPr>
              <a:defRPr sz="3556"/>
            </a:lvl5pPr>
            <a:lvl6pPr>
              <a:defRPr sz="3556"/>
            </a:lvl6pPr>
            <a:lvl7pPr>
              <a:defRPr sz="3556"/>
            </a:lvl7pPr>
            <a:lvl8pPr>
              <a:defRPr sz="3556"/>
            </a:lvl8pPr>
            <a:lvl9pPr>
              <a:defRPr sz="3556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2844"/>
            </a:lvl1pPr>
            <a:lvl2pPr marL="812810" indent="0">
              <a:buNone/>
              <a:defRPr sz="2489"/>
            </a:lvl2pPr>
            <a:lvl3pPr marL="1625620" indent="0">
              <a:buNone/>
              <a:defRPr sz="2133"/>
            </a:lvl3pPr>
            <a:lvl4pPr marL="2438430" indent="0">
              <a:buNone/>
              <a:defRPr sz="1778"/>
            </a:lvl4pPr>
            <a:lvl5pPr marL="3251241" indent="0">
              <a:buNone/>
              <a:defRPr sz="1778"/>
            </a:lvl5pPr>
            <a:lvl6pPr marL="4064051" indent="0">
              <a:buNone/>
              <a:defRPr sz="1778"/>
            </a:lvl6pPr>
            <a:lvl7pPr marL="4876861" indent="0">
              <a:buNone/>
              <a:defRPr sz="1778"/>
            </a:lvl7pPr>
            <a:lvl8pPr marL="5689671" indent="0">
              <a:buNone/>
              <a:defRPr sz="1778"/>
            </a:lvl8pPr>
            <a:lvl9pPr marL="6502481" indent="0">
              <a:buNone/>
              <a:defRPr sz="1778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379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568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5689"/>
            </a:lvl1pPr>
            <a:lvl2pPr marL="812810" indent="0">
              <a:buNone/>
              <a:defRPr sz="4978"/>
            </a:lvl2pPr>
            <a:lvl3pPr marL="1625620" indent="0">
              <a:buNone/>
              <a:defRPr sz="4267"/>
            </a:lvl3pPr>
            <a:lvl4pPr marL="2438430" indent="0">
              <a:buNone/>
              <a:defRPr sz="3556"/>
            </a:lvl4pPr>
            <a:lvl5pPr marL="3251241" indent="0">
              <a:buNone/>
              <a:defRPr sz="3556"/>
            </a:lvl5pPr>
            <a:lvl6pPr marL="4064051" indent="0">
              <a:buNone/>
              <a:defRPr sz="3556"/>
            </a:lvl6pPr>
            <a:lvl7pPr marL="4876861" indent="0">
              <a:buNone/>
              <a:defRPr sz="3556"/>
            </a:lvl7pPr>
            <a:lvl8pPr marL="5689671" indent="0">
              <a:buNone/>
              <a:defRPr sz="3556"/>
            </a:lvl8pPr>
            <a:lvl9pPr marL="6502481" indent="0">
              <a:buNone/>
              <a:defRPr sz="3556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2844"/>
            </a:lvl1pPr>
            <a:lvl2pPr marL="812810" indent="0">
              <a:buNone/>
              <a:defRPr sz="2489"/>
            </a:lvl2pPr>
            <a:lvl3pPr marL="1625620" indent="0">
              <a:buNone/>
              <a:defRPr sz="2133"/>
            </a:lvl3pPr>
            <a:lvl4pPr marL="2438430" indent="0">
              <a:buNone/>
              <a:defRPr sz="1778"/>
            </a:lvl4pPr>
            <a:lvl5pPr marL="3251241" indent="0">
              <a:buNone/>
              <a:defRPr sz="1778"/>
            </a:lvl5pPr>
            <a:lvl6pPr marL="4064051" indent="0">
              <a:buNone/>
              <a:defRPr sz="1778"/>
            </a:lvl6pPr>
            <a:lvl7pPr marL="4876861" indent="0">
              <a:buNone/>
              <a:defRPr sz="1778"/>
            </a:lvl7pPr>
            <a:lvl8pPr marL="5689671" indent="0">
              <a:buNone/>
              <a:defRPr sz="1778"/>
            </a:lvl8pPr>
            <a:lvl9pPr marL="6502481" indent="0">
              <a:buNone/>
              <a:defRPr sz="1778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727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13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13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13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3482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"/>
          <p:cNvSpPr txBox="1"/>
          <p:nvPr/>
        </p:nvSpPr>
        <p:spPr>
          <a:xfrm>
            <a:off x="565525" y="3874338"/>
            <a:ext cx="6191736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2400"/>
            </a:pPr>
            <a:r>
              <a:rPr lang="pt-BR" sz="2400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AZ-900 : Introdução aos Conceitos Básicos do Microsoft Azure</a:t>
            </a:r>
            <a:endParaRPr lang="en-US" sz="2400" i="0" u="none" strike="noStrike" cap="none" dirty="0">
              <a:solidFill>
                <a:srgbClr val="A5A5A5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96" name="Google Shape;196;p5"/>
          <p:cNvSpPr txBox="1"/>
          <p:nvPr/>
        </p:nvSpPr>
        <p:spPr>
          <a:xfrm>
            <a:off x="565525" y="1312864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Módulo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3:</a:t>
            </a:r>
          </a:p>
          <a:p>
            <a:pPr>
              <a:lnSpc>
                <a:spcPct val="115000"/>
              </a:lnSpc>
              <a:buSzPts val="3200"/>
            </a:pP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Gerenciamento</a:t>
            </a: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e </a:t>
            </a: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Governança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1EE3FB77-839E-056B-FC30-2E415E9A8C7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BAF0591-1462-A6D4-8024-4715833FA7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4292" y="161566"/>
            <a:ext cx="651673" cy="271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929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851700"/>
            <a:ext cx="7431600" cy="15566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marR="0" lvl="0" indent="-3429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24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Garanta consistência na implantação em todo o ecossistema de nuvem.</a:t>
            </a:r>
          </a:p>
          <a:p>
            <a:pPr marL="342900" marR="0" lvl="0" indent="-3429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24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Gerencie a configuração em escala.</a:t>
            </a: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Infraestrutura como código</a:t>
            </a:r>
            <a:endParaRPr lang="en-US" sz="40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10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17F73C2-FC3A-CA6E-84F3-E95B1F4514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3589" y="3586914"/>
            <a:ext cx="3140974" cy="1241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562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715609"/>
            <a:ext cx="7431600" cy="2058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marR="0" lvl="0" indent="-3429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24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Provisione rapidamente ambientes adicionais com base em uma configuração e um </a:t>
            </a:r>
            <a:br>
              <a:rPr lang="pt-BR" sz="24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pt-BR" sz="24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build padrão.</a:t>
            </a: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Infraestrutura como código</a:t>
            </a:r>
            <a:endParaRPr lang="en-US" sz="40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11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D04644F-D188-75A2-51DA-2103149D4B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3589" y="3586914"/>
            <a:ext cx="3140974" cy="1241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913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888857"/>
            <a:ext cx="7613780" cy="15566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R="0" lvl="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r>
              <a:rPr lang="pt-BR" sz="24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Os modelos do </a:t>
            </a:r>
            <a:r>
              <a:rPr lang="pt-BR" sz="2400" b="1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ARM (Azure Resource Manager) </a:t>
            </a:r>
            <a:r>
              <a:rPr lang="pt-BR" sz="24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são arquivos JSON (JavaScript Object Notation) que podem ser usados para criar e implantar a infraestrutura do Azure sem a necessidade de escrever comandos de programação.</a:t>
            </a: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Modelos do ARM (Azure Resource Manager)</a:t>
            </a:r>
            <a:endParaRPr lang="en-US" sz="40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12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835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2493291"/>
            <a:ext cx="7613780" cy="15566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marR="0" lvl="0" indent="-3429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24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Sintaxe declarativa</a:t>
            </a:r>
          </a:p>
          <a:p>
            <a:pPr marL="342900" marR="0" lvl="0" indent="-3429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24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Resultados repetíveis</a:t>
            </a:r>
          </a:p>
          <a:p>
            <a:pPr marL="342900" marR="0" lvl="0" indent="-3429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24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Orquestração</a:t>
            </a:r>
          </a:p>
          <a:p>
            <a:pPr marL="342900" marR="0" lvl="0" indent="-3429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24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Arquivos modulares</a:t>
            </a:r>
          </a:p>
          <a:p>
            <a:pPr marL="342900" marR="0" lvl="0" indent="-3429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24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Validação integrada</a:t>
            </a:r>
          </a:p>
          <a:p>
            <a:pPr marL="342900" marR="0" lvl="0" indent="-3429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24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Código exportável</a:t>
            </a: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Modelos do ARM (Azure Resource Manager)</a:t>
            </a:r>
            <a:endParaRPr lang="en-US" sz="40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13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571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Modelos do ARM (Azure Resource Manager)</a:t>
            </a:r>
            <a:endParaRPr lang="en-US" sz="40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14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99150DC-512A-1C63-98E0-DE9FE76CBD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7614" y="1715609"/>
            <a:ext cx="6253566" cy="3298519"/>
          </a:xfrm>
          <a:prstGeom prst="rect">
            <a:avLst/>
          </a:prstGeom>
        </p:spPr>
      </p:pic>
      <p:sp>
        <p:nvSpPr>
          <p:cNvPr id="7" name="Footer Placeholder 31">
            <a:extLst>
              <a:ext uri="{FF2B5EF4-FFF2-40B4-BE49-F238E27FC236}">
                <a16:creationId xmlns:a16="http://schemas.microsoft.com/office/drawing/2014/main" id="{BDA6447D-E2A5-76E1-C323-1B5465C1F644}"/>
              </a:ext>
            </a:extLst>
          </p:cNvPr>
          <p:cNvSpPr txBox="1">
            <a:spLocks/>
          </p:cNvSpPr>
          <p:nvPr/>
        </p:nvSpPr>
        <p:spPr>
          <a:xfrm>
            <a:off x="1193119" y="4748675"/>
            <a:ext cx="4151312" cy="197976"/>
          </a:xfrm>
          <a:prstGeom prst="rect">
            <a:avLst/>
          </a:prstGeom>
        </p:spPr>
        <p:txBody>
          <a:bodyPr rtlCol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defTabSz="914367">
              <a:defRPr/>
            </a:pPr>
            <a:r>
              <a:rPr lang="pt-br" dirty="0">
                <a:latin typeface="+mn-lt"/>
              </a:rPr>
              <a:t>Fonte: Microsoft</a:t>
            </a:r>
          </a:p>
        </p:txBody>
      </p:sp>
    </p:spTree>
    <p:extLst>
      <p:ext uri="{BB962C8B-B14F-4D97-AF65-F5344CB8AC3E}">
        <p14:creationId xmlns:p14="http://schemas.microsoft.com/office/powerpoint/2010/main" val="81100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Bicep</a:t>
            </a:r>
            <a:endParaRPr lang="en-US" sz="40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15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B1AD216-E096-3ADB-D642-621C92EBAE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672" y="1395194"/>
            <a:ext cx="7408190" cy="368940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68595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0a057ae1a2_0_175"/>
          <p:cNvSpPr txBox="1"/>
          <p:nvPr/>
        </p:nvSpPr>
        <p:spPr>
          <a:xfrm>
            <a:off x="565525" y="870475"/>
            <a:ext cx="79914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Hands On! </a:t>
            </a:r>
            <a:endParaRPr kumimoji="0" lang="en-US" sz="2400" b="1" i="0" u="none" strike="noStrike" kern="0" cap="none" spc="0" normalizeH="0" baseline="0" noProof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Arial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A9C70728-C6E1-3924-6828-5E0DC5C8BBA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tabLst/>
              <a:defRPr/>
            </a:pPr>
            <a:r>
              <a:rPr kumimoji="0" lang="en-US" sz="1300" b="0" i="0" u="none" strike="noStrike" kern="0" cap="none" spc="0" normalizeH="0" baseline="0" noProof="0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[</a:t>
            </a:r>
            <a:fld id="{00000000-1234-1234-1234-123412341234}" type="slidenum">
              <a:rPr kumimoji="0" lang="en-US" sz="1300" b="0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  <a:tabLst/>
                <a:defRPr/>
              </a:pPr>
              <a:t>16</a:t>
            </a:fld>
            <a:r>
              <a:rPr kumimoji="0" lang="en-US" sz="1300" b="0" i="0" u="none" strike="noStrike" kern="0" cap="none" spc="0" normalizeH="0" baseline="0" noProof="0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]</a:t>
            </a:r>
            <a:endParaRPr kumimoji="0" lang="pt-BR" sz="1300" b="0" i="0" u="none" strike="noStrike" kern="0" cap="none" spc="0" normalizeH="0" baseline="0" noProof="0">
              <a:ln>
                <a:noFill/>
              </a:ln>
              <a:solidFill>
                <a:srgbClr val="040A24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801286A-886B-9249-A97D-F2B134D4E9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4292" y="161566"/>
            <a:ext cx="651673" cy="271497"/>
          </a:xfrm>
          <a:prstGeom prst="rect">
            <a:avLst/>
          </a:prstGeom>
        </p:spPr>
      </p:pic>
      <p:pic>
        <p:nvPicPr>
          <p:cNvPr id="6" name="Picture 5" descr="A cat sitting on a computer&#10;&#10;Description automatically generated">
            <a:extLst>
              <a:ext uri="{FF2B5EF4-FFF2-40B4-BE49-F238E27FC236}">
                <a16:creationId xmlns:a16="http://schemas.microsoft.com/office/drawing/2014/main" id="{E3B1A0DD-2E73-1312-9F2C-D19C4E2261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2488" y="1422937"/>
            <a:ext cx="5651715" cy="31790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6726428" cy="21223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R="0" lvl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r>
              <a:rPr lang="pt-BR" sz="2400" b="1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Ferramentas de implantação de recursos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24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Portal, PowerShell, CLI e outras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24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Azure Arc e Azure Resource Manager</a:t>
            </a: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Roteiro de Aprendizagem</a:t>
            </a:r>
            <a:endParaRPr lang="en-US" sz="40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365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"/>
          <p:cNvSpPr txBox="1"/>
          <p:nvPr/>
        </p:nvSpPr>
        <p:spPr>
          <a:xfrm>
            <a:off x="565525" y="3874338"/>
            <a:ext cx="6191736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2400"/>
            </a:pPr>
            <a:r>
              <a:rPr lang="pt-BR" sz="2400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AZ-900 : Introdução aos Conceitos Básicos do Microsoft Azure</a:t>
            </a:r>
            <a:endParaRPr lang="en-US" sz="2400" i="0" u="none" strike="noStrike" cap="none" dirty="0">
              <a:solidFill>
                <a:srgbClr val="A5A5A5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96" name="Google Shape;196;p5"/>
          <p:cNvSpPr txBox="1"/>
          <p:nvPr/>
        </p:nvSpPr>
        <p:spPr>
          <a:xfrm>
            <a:off x="565525" y="1785563"/>
            <a:ext cx="8098028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Ferramentas de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Gerenciamento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Implantação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1EE3FB77-839E-056B-FC30-2E415E9A8C7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BAF0591-1462-A6D4-8024-4715833FA7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4292" y="161566"/>
            <a:ext cx="651673" cy="27149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4" y="2020112"/>
            <a:ext cx="6718679" cy="2649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24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Descrever o portal do Azure.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24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Descrever o Azure Cloud Shell, incluindo a CLI do Azure e o Azure PowerShell.</a:t>
            </a: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4" y="95426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Ferramentas de gerenciamento e implantação – domínio de objetivo</a:t>
            </a:r>
            <a:endParaRPr lang="en-US" sz="40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777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2020112"/>
            <a:ext cx="6827168" cy="2649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24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Descrever a finalidade do Azure Arc.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24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Descrever o ARM (Azure Resource Manager) e modelos do ARM do Azure.</a:t>
            </a: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4" y="95426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Ferramentas de gerenciamento e implantação – domínio de objetivo</a:t>
            </a:r>
            <a:endParaRPr lang="en-US" sz="40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738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Ferramentas para interagir com o Azure</a:t>
            </a:r>
            <a:endParaRPr lang="en-US" sz="40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55E97E8-3928-809F-223F-21B0845536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525" y="1890657"/>
            <a:ext cx="6789432" cy="2174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649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Azure Arc</a:t>
            </a:r>
            <a:endParaRPr lang="en-US" sz="40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7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pic>
        <p:nvPicPr>
          <p:cNvPr id="2" name="Content Placeholder 6">
            <a:extLst>
              <a:ext uri="{FF2B5EF4-FFF2-40B4-BE49-F238E27FC236}">
                <a16:creationId xmlns:a16="http://schemas.microsoft.com/office/drawing/2014/main" id="{C96DBA79-2E4D-EF2C-B251-8E7847CD67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349314"/>
            <a:ext cx="7656163" cy="2703563"/>
          </a:xfrm>
          <a:prstGeom prst="rect">
            <a:avLst/>
          </a:prstGeom>
        </p:spPr>
      </p:pic>
      <p:sp>
        <p:nvSpPr>
          <p:cNvPr id="6" name="Footer Placeholder 31">
            <a:extLst>
              <a:ext uri="{FF2B5EF4-FFF2-40B4-BE49-F238E27FC236}">
                <a16:creationId xmlns:a16="http://schemas.microsoft.com/office/drawing/2014/main" id="{F2D6E2D6-D0EB-868C-5872-32CE5ED618E4}"/>
              </a:ext>
            </a:extLst>
          </p:cNvPr>
          <p:cNvSpPr txBox="1">
            <a:spLocks/>
          </p:cNvSpPr>
          <p:nvPr/>
        </p:nvSpPr>
        <p:spPr>
          <a:xfrm>
            <a:off x="270969" y="3862271"/>
            <a:ext cx="4151312" cy="197976"/>
          </a:xfrm>
          <a:prstGeom prst="rect">
            <a:avLst/>
          </a:prstGeom>
        </p:spPr>
        <p:txBody>
          <a:bodyPr rtlCol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defTabSz="914367">
              <a:defRPr/>
            </a:pPr>
            <a:r>
              <a:rPr lang="pt-br" dirty="0">
                <a:latin typeface="+mn-lt"/>
              </a:rPr>
              <a:t>Fonte: Microsoft</a:t>
            </a:r>
          </a:p>
        </p:txBody>
      </p:sp>
    </p:spTree>
    <p:extLst>
      <p:ext uri="{BB962C8B-B14F-4D97-AF65-F5344CB8AC3E}">
        <p14:creationId xmlns:p14="http://schemas.microsoft.com/office/powerpoint/2010/main" val="155318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19030" y="2007993"/>
            <a:ext cx="7431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R="0" lvl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r>
              <a:rPr lang="pt-BR" sz="24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 </a:t>
            </a:r>
            <a:r>
              <a:rPr lang="pt-BR" sz="2400" b="1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ARM (Azure Resource Manager) </a:t>
            </a:r>
            <a:r>
              <a:rPr lang="pt-BR" sz="24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fornece uma camada de gerenciamento que permite criar, atualizar e excluir recursos na assinatura do Azure.</a:t>
            </a: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Azure Resource Manager</a:t>
            </a:r>
            <a:endParaRPr lang="en-US" sz="40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8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52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Azure Resource Manager</a:t>
            </a:r>
            <a:endParaRPr lang="en-US" sz="40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9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CFE1935-F828-9FA2-780F-19A44EE22C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344" y="1369116"/>
            <a:ext cx="6287020" cy="3539479"/>
          </a:xfrm>
          <a:prstGeom prst="rect">
            <a:avLst/>
          </a:prstGeom>
        </p:spPr>
      </p:pic>
      <p:sp>
        <p:nvSpPr>
          <p:cNvPr id="6" name="Footer Placeholder 31">
            <a:extLst>
              <a:ext uri="{FF2B5EF4-FFF2-40B4-BE49-F238E27FC236}">
                <a16:creationId xmlns:a16="http://schemas.microsoft.com/office/drawing/2014/main" id="{386D38CB-BCA7-D926-BAFA-D58B5B41063F}"/>
              </a:ext>
            </a:extLst>
          </p:cNvPr>
          <p:cNvSpPr txBox="1">
            <a:spLocks/>
          </p:cNvSpPr>
          <p:nvPr/>
        </p:nvSpPr>
        <p:spPr>
          <a:xfrm>
            <a:off x="639344" y="4809607"/>
            <a:ext cx="4151312" cy="197976"/>
          </a:xfrm>
          <a:prstGeom prst="rect">
            <a:avLst/>
          </a:prstGeom>
        </p:spPr>
        <p:txBody>
          <a:bodyPr rtlCol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defTabSz="914367">
              <a:defRPr/>
            </a:pPr>
            <a:r>
              <a:rPr lang="pt-br" dirty="0">
                <a:latin typeface="+mn-lt"/>
              </a:rPr>
              <a:t>Fonte: Microsoft</a:t>
            </a:r>
          </a:p>
        </p:txBody>
      </p:sp>
    </p:spTree>
    <p:extLst>
      <p:ext uri="{BB962C8B-B14F-4D97-AF65-F5344CB8AC3E}">
        <p14:creationId xmlns:p14="http://schemas.microsoft.com/office/powerpoint/2010/main" val="3987126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C5703FE1FFEE4FA9A1AD8E22667C79" ma:contentTypeVersion="17" ma:contentTypeDescription="Create a new document." ma:contentTypeScope="" ma:versionID="e3b41f82ccdbee0dcdd2639583781b6f">
  <xsd:schema xmlns:xsd="http://www.w3.org/2001/XMLSchema" xmlns:xs="http://www.w3.org/2001/XMLSchema" xmlns:p="http://schemas.microsoft.com/office/2006/metadata/properties" xmlns:ns2="b16f2981-ed04-4161-848e-037de0af3ee7" xmlns:ns3="19483571-f922-4e8e-9c1c-26f0a2252132" targetNamespace="http://schemas.microsoft.com/office/2006/metadata/properties" ma:root="true" ma:fieldsID="59ffc793e77c93ff657e5af1cfd113ae" ns2:_="" ns3:_="">
    <xsd:import namespace="b16f2981-ed04-4161-848e-037de0af3ee7"/>
    <xsd:import namespace="19483571-f922-4e8e-9c1c-26f0a225213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16f2981-ed04-4161-848e-037de0af3ee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44a7fbd4-9dae-4371-bb8c-f658cfc5cb1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9483571-f922-4e8e-9c1c-26f0a2252132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cd3083f2-3621-495a-9560-ebc10d59feea}" ma:internalName="TaxCatchAll" ma:showField="CatchAllData" ma:web="19483571-f922-4e8e-9c1c-26f0a225213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19483571-f922-4e8e-9c1c-26f0a2252132" xsi:nil="true"/>
    <lcf76f155ced4ddcb4097134ff3c332f xmlns="b16f2981-ed04-4161-848e-037de0af3ee7">
      <Terms xmlns="http://schemas.microsoft.com/office/infopath/2007/PartnerControls"/>
    </lcf76f155ced4ddcb4097134ff3c332f>
    <SharedWithUsers xmlns="19483571-f922-4e8e-9c1c-26f0a2252132">
      <UserInfo>
        <DisplayName/>
        <AccountId xsi:nil="true"/>
        <AccountType/>
      </UserInfo>
    </SharedWithUsers>
    <MediaLengthInSeconds xmlns="b16f2981-ed04-4161-848e-037de0af3ee7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2BC579E-6DE8-4CFD-8EAC-DEEFB2CFA5DE}"/>
</file>

<file path=customXml/itemProps2.xml><?xml version="1.0" encoding="utf-8"?>
<ds:datastoreItem xmlns:ds="http://schemas.openxmlformats.org/officeDocument/2006/customXml" ds:itemID="{6CACB642-B03A-46BC-8FDD-0E8B4552CC4D}">
  <ds:schemaRefs>
    <ds:schemaRef ds:uri="19483571-f922-4e8e-9c1c-26f0a2252132"/>
    <ds:schemaRef ds:uri="851b35d3-0456-4d6a-bc2f-da927e91d158"/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B52FB4E9-12F0-4220-B728-CAD7E88BF10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491</TotalTime>
  <Words>332</Words>
  <Application>Microsoft Office PowerPoint</Application>
  <PresentationFormat>On-screen Show (16:9)</PresentationFormat>
  <Paragraphs>57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 Light</vt:lpstr>
      <vt:lpstr>Calibri</vt:lpstr>
      <vt:lpstr>Century Gothic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Larissa Mestieri</dc:creator>
  <cp:lastModifiedBy>Valéria Baptista</cp:lastModifiedBy>
  <cp:revision>62</cp:revision>
  <dcterms:modified xsi:type="dcterms:W3CDTF">2024-01-18T03:27:32Z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0x01010079C5703FE1FFEE4FA9A1AD8E22667C79</vt:lpwstr>
  </property>
  <property fmtid="{D5CDD505-2E9C-101B-9397-08002B2CF9AE}" pid="3" name="MediaServiceImageTags">
    <vt:lpwstr/>
  </property>
  <property fmtid="{D5CDD505-2E9C-101B-9397-08002B2CF9AE}" pid="4" name="Order">
    <vt:r8>3600</vt:r8>
  </property>
  <property fmtid="{D5CDD505-2E9C-101B-9397-08002B2CF9AE}" pid="5" name="_SourceUrl">
    <vt:lpwstr/>
  </property>
  <property fmtid="{D5CDD505-2E9C-101B-9397-08002B2CF9AE}" pid="6" name="_SharedFileIndex">
    <vt:lpwstr/>
  </property>
  <property fmtid="{D5CDD505-2E9C-101B-9397-08002B2CF9AE}" pid="7" name="ComplianceAssetId">
    <vt:lpwstr/>
  </property>
  <property fmtid="{D5CDD505-2E9C-101B-9397-08002B2CF9AE}" pid="8" name="_activity">
    <vt:lpwstr>{"FileActivityType":"9","FileActivityTimeStamp":"2024-02-22T14:55:49.927Z","FileActivityUsersOnPage":[{"DisplayName":"Patrick Lima","Id":"patrick.lima@dio.me"}],"FileActivityNavigationId":null}</vt:lpwstr>
  </property>
  <property fmtid="{D5CDD505-2E9C-101B-9397-08002B2CF9AE}" pid="9" name="_ExtendedDescription">
    <vt:lpwstr/>
  </property>
  <property fmtid="{D5CDD505-2E9C-101B-9397-08002B2CF9AE}" pid="10" name="TriggerFlowInfo">
    <vt:lpwstr/>
  </property>
</Properties>
</file>